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5"/>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7" r:id="rId19"/>
    <p:sldId id="901" r:id="rId20"/>
    <p:sldId id="685" r:id="rId21"/>
    <p:sldId id="875" r:id="rId22"/>
    <p:sldId id="902" r:id="rId23"/>
    <p:sldId id="876" r:id="rId24"/>
    <p:sldId id="694" r:id="rId25"/>
    <p:sldId id="695" r:id="rId26"/>
    <p:sldId id="879" r:id="rId27"/>
    <p:sldId id="881" r:id="rId28"/>
    <p:sldId id="882" r:id="rId29"/>
    <p:sldId id="883" r:id="rId30"/>
    <p:sldId id="884" r:id="rId31"/>
    <p:sldId id="885" r:id="rId32"/>
    <p:sldId id="886" r:id="rId33"/>
    <p:sldId id="726" r:id="rId34"/>
    <p:sldId id="727" r:id="rId35"/>
    <p:sldId id="732" r:id="rId36"/>
    <p:sldId id="731" r:id="rId37"/>
    <p:sldId id="873" r:id="rId38"/>
    <p:sldId id="703" r:id="rId39"/>
    <p:sldId id="704" r:id="rId40"/>
    <p:sldId id="705" r:id="rId41"/>
    <p:sldId id="706" r:id="rId42"/>
    <p:sldId id="707" r:id="rId43"/>
    <p:sldId id="708" r:id="rId44"/>
    <p:sldId id="709" r:id="rId45"/>
    <p:sldId id="710" r:id="rId46"/>
    <p:sldId id="711" r:id="rId47"/>
    <p:sldId id="896" r:id="rId48"/>
    <p:sldId id="897"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7" r:id="rId110"/>
    <p:sldId id="868" r:id="rId111"/>
    <p:sldId id="945" r:id="rId112"/>
    <p:sldId id="946" r:id="rId113"/>
    <p:sldId id="947" r:id="rId114"/>
    <p:sldId id="949" r:id="rId115"/>
    <p:sldId id="950" r:id="rId116"/>
    <p:sldId id="951" r:id="rId117"/>
    <p:sldId id="952" r:id="rId118"/>
    <p:sldId id="953" r:id="rId119"/>
    <p:sldId id="954" r:id="rId120"/>
    <p:sldId id="955" r:id="rId121"/>
    <p:sldId id="956" r:id="rId122"/>
    <p:sldId id="957" r:id="rId123"/>
    <p:sldId id="961" r:id="rId124"/>
    <p:sldId id="958" r:id="rId125"/>
    <p:sldId id="959" r:id="rId126"/>
    <p:sldId id="960" r:id="rId127"/>
    <p:sldId id="963" r:id="rId128"/>
    <p:sldId id="890" r:id="rId129"/>
    <p:sldId id="850" r:id="rId130"/>
    <p:sldId id="852" r:id="rId131"/>
    <p:sldId id="965" r:id="rId132"/>
    <p:sldId id="853" r:id="rId133"/>
    <p:sldId id="854" r:id="rId134"/>
    <p:sldId id="964" r:id="rId135"/>
    <p:sldId id="966" r:id="rId136"/>
    <p:sldId id="967" r:id="rId137"/>
    <p:sldId id="968" r:id="rId138"/>
    <p:sldId id="969" r:id="rId139"/>
    <p:sldId id="971" r:id="rId140"/>
    <p:sldId id="972" r:id="rId141"/>
    <p:sldId id="973" r:id="rId142"/>
    <p:sldId id="974" r:id="rId143"/>
    <p:sldId id="8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30D"/>
    <a:srgbClr val="0070C0"/>
    <a:srgbClr val="FFFFFF"/>
    <a:srgbClr val="F2F2F2"/>
    <a:srgbClr val="FD7D00"/>
    <a:srgbClr val="D9D9D9"/>
    <a:srgbClr val="F8F8F8"/>
    <a:srgbClr val="A6A6A6"/>
    <a:srgbClr val="F237E0"/>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73256" autoAdjust="0"/>
  </p:normalViewPr>
  <p:slideViewPr>
    <p:cSldViewPr snapToGrid="0">
      <p:cViewPr>
        <p:scale>
          <a:sx n="66" d="100"/>
          <a:sy n="66" d="100"/>
        </p:scale>
        <p:origin x="2496" y="696"/>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When you leave this room, assuming you stay awake, you'll know how each of them work at a fundamental level, how they compare with each other, and some things to consider when implementing them. </a:t>
            </a:r>
          </a:p>
          <a:p>
            <a:endParaRPr lang="en-US" dirty="0"/>
          </a:p>
          <a:p>
            <a:r>
              <a:rPr lang="en-US" dirty="0"/>
              <a:t>TODO update </a:t>
            </a:r>
            <a:r>
              <a:rPr lang="en-US" dirty="0" err="1"/>
              <a:t>qrcode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algorithms where…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the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interface.</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the Identity Provider's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Public key cryptography allows for the same sort of message signing that we talked about earlier, but it doesn't require the client and server to share a private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Passkeys use public key cryptography for greater security than you get with a password.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the site using one of the techniques we saw earlier and establishes a secure session.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then generates one of those mathematically-linked key pairs, which creates a public key and a private key.</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17227702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to the website and stored with Alice's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41113488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private key is stored securely on a physical device.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device can be a physical USB security key, a cellphone, or even a modern laptop or computer with a Trusted Platform Module component.</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4694225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Later, when Alice tries to access to the website, it sends back a "challenge" which is usually some random string or number.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often called a "nonce", which just means "number used once". It's some arbitrary value that the server generated.</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9561748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authenticates herself to the secure key storage location.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might involve inserting a physical key into a USB port, confirming a PIN on a laptop, or using her fingerprint reader on her phone.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she authenticates, the device computes a signature by hashing the nonce with her private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32859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nonce and signature are returned to the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1880898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when then uses Alice's public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website knows that Alice is in possession of the correct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26326936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is more secure than password-based authentication because the only thing the website is storing is Alice's </a:t>
            </a:r>
            <a:r>
              <a:rPr lang="en-US" sz="1200" b="1" i="1"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which cannot be used to access her account without the corresponding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private key is securely stored on her device and never sent out over the network.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21521575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guided tour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call”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something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I couldn't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those are some of the things we're going to cover.</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any detailed </a:t>
            </a:r>
            <a:r>
              <a:rPr lang="en-US" sz="1200" i="1" kern="1200" dirty="0">
                <a:solidFill>
                  <a:schemeClr val="tx1"/>
                </a:solidFill>
                <a:effectLst/>
                <a:latin typeface="+mn-lt"/>
                <a:ea typeface="+mn-ea"/>
                <a:cs typeface="+mn-cs"/>
              </a:rPr>
              <a:t>code </a:t>
            </a:r>
            <a:r>
              <a:rPr lang="en-US" sz="1200" i="0" kern="1200" dirty="0">
                <a:solidFill>
                  <a:schemeClr val="tx1"/>
                </a:solidFill>
                <a:effectLst/>
                <a:latin typeface="+mn-lt"/>
                <a:ea typeface="+mn-ea"/>
                <a:cs typeface="+mn-cs"/>
              </a:rPr>
              <a:t>for implementing these techniques</a:t>
            </a:r>
            <a:r>
              <a:rPr lang="en-US" sz="1200" kern="1200" dirty="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how to start coding with it.</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break each of these things down into simple explanations so that you can understand where they're similar, where they're different, and what you should consider when deciding whether to use them.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gets automatically sent back to the server with every request, but the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or access level or whatever data we need.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that serves a lot of simultaneous requests, that could significantly reduce the load on your database server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avoiding repetitive database queries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continue to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need to limit how long this token is good for so that it cannot be used indefinitely.</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log the user 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they log back in, you can issue a new signed token with up-to-date permissions and a new expiration date. </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Unfortunately, this technique only works with relatively long expiration 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be forced to log back in every 30 minutes when their token expires.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a:t>
            </a:r>
            <a:r>
              <a:rPr lang="en-US" sz="1200" b="0" i="0" kern="1200" dirty="0">
                <a:solidFill>
                  <a:schemeClr val="tx1"/>
                </a:solidFill>
                <a:effectLst/>
                <a:latin typeface="+mn-lt"/>
                <a:ea typeface="+mn-ea"/>
                <a:cs typeface="+mn-cs"/>
              </a:rPr>
              <a:t>. The server validates that the user account is still active, refreshes its list of permissions, and then sends them back in another short-lived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TODO: JWT from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party with public/private key validation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8.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36.sv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2.png"/></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sp>
        <p:nvSpPr>
          <p:cNvPr id="13" name="!!rectIdpPublic">
            <a:extLst>
              <a:ext uri="{FF2B5EF4-FFF2-40B4-BE49-F238E27FC236}">
                <a16:creationId xmlns:a16="http://schemas.microsoft.com/office/drawing/2014/main" id="{BBE54072-7FA6-E52E-B0DC-9DB5CEC11087}"/>
              </a:ext>
            </a:extLst>
          </p:cNvPr>
          <p:cNvSpPr/>
          <p:nvPr/>
        </p:nvSpPr>
        <p:spPr>
          <a:xfrm>
            <a:off x="6881730" y="7209022"/>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xtIdpPublic">
            <a:extLst>
              <a:ext uri="{FF2B5EF4-FFF2-40B4-BE49-F238E27FC236}">
                <a16:creationId xmlns:a16="http://schemas.microsoft.com/office/drawing/2014/main" id="{0385A3DC-94F4-45C5-3315-49E488FF9B03}"/>
              </a:ext>
            </a:extLst>
          </p:cNvPr>
          <p:cNvSpPr txBox="1"/>
          <p:nvPr/>
        </p:nvSpPr>
        <p:spPr>
          <a:xfrm>
            <a:off x="6883605" y="7207810"/>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23F4F22-AF4C-4DE4-D708-5600719C12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6906334"/>
            <a:ext cx="534142" cy="728376"/>
          </a:xfrm>
          <a:prstGeom prst="rect">
            <a:avLst/>
          </a:prstGeom>
        </p:spPr>
      </p:pic>
      <p:pic>
        <p:nvPicPr>
          <p:cNvPr id="16" name="Picture 15">
            <a:extLst>
              <a:ext uri="{FF2B5EF4-FFF2-40B4-BE49-F238E27FC236}">
                <a16:creationId xmlns:a16="http://schemas.microsoft.com/office/drawing/2014/main" id="{76D4620E-B3F7-1FDC-2682-4D3794BCD376}"/>
              </a:ext>
            </a:extLst>
          </p:cNvPr>
          <p:cNvPicPr>
            <a:picLocks noChangeAspect="1"/>
          </p:cNvPicPr>
          <p:nvPr/>
        </p:nvPicPr>
        <p:blipFill>
          <a:blip r:embed="rId6"/>
          <a:stretch>
            <a:fillRect/>
          </a:stretch>
        </p:blipFill>
        <p:spPr>
          <a:xfrm>
            <a:off x="3469333" y="6910491"/>
            <a:ext cx="536698" cy="728376"/>
          </a:xfrm>
          <a:prstGeom prst="rect">
            <a:avLst/>
          </a:prstGeom>
        </p:spPr>
      </p:pic>
      <p:sp>
        <p:nvSpPr>
          <p:cNvPr id="17" name="!!rectIdpPrivate">
            <a:extLst>
              <a:ext uri="{FF2B5EF4-FFF2-40B4-BE49-F238E27FC236}">
                <a16:creationId xmlns:a16="http://schemas.microsoft.com/office/drawing/2014/main" id="{2BD83CCA-B7BC-9D01-21D0-666B8D9116CA}"/>
              </a:ext>
            </a:extLst>
          </p:cNvPr>
          <p:cNvSpPr/>
          <p:nvPr/>
        </p:nvSpPr>
        <p:spPr>
          <a:xfrm>
            <a:off x="4004156" y="7180749"/>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xtIdpPrivate">
            <a:extLst>
              <a:ext uri="{FF2B5EF4-FFF2-40B4-BE49-F238E27FC236}">
                <a16:creationId xmlns:a16="http://schemas.microsoft.com/office/drawing/2014/main" id="{2930DE60-DD4E-F171-4040-EA11863CDEC9}"/>
              </a:ext>
            </a:extLst>
          </p:cNvPr>
          <p:cNvSpPr txBox="1"/>
          <p:nvPr/>
        </p:nvSpPr>
        <p:spPr>
          <a:xfrm>
            <a:off x="4006031" y="7179537"/>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0" name="!!rectIdpPublic">
            <a:extLst>
              <a:ext uri="{FF2B5EF4-FFF2-40B4-BE49-F238E27FC236}">
                <a16:creationId xmlns:a16="http://schemas.microsoft.com/office/drawing/2014/main" id="{B104D828-A843-E408-2095-1746F1C15562}"/>
              </a:ext>
            </a:extLst>
          </p:cNvPr>
          <p:cNvSpPr/>
          <p:nvPr/>
        </p:nvSpPr>
        <p:spPr>
          <a:xfrm>
            <a:off x="6881730" y="4712564"/>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xtIdpPublic">
            <a:extLst>
              <a:ext uri="{FF2B5EF4-FFF2-40B4-BE49-F238E27FC236}">
                <a16:creationId xmlns:a16="http://schemas.microsoft.com/office/drawing/2014/main" id="{4764F485-4F91-188A-5316-BB6F1AAE29AA}"/>
              </a:ext>
            </a:extLst>
          </p:cNvPr>
          <p:cNvSpPr txBox="1"/>
          <p:nvPr/>
        </p:nvSpPr>
        <p:spPr>
          <a:xfrm>
            <a:off x="6883605" y="4711352"/>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3" name="Picture 22">
            <a:extLst>
              <a:ext uri="{FF2B5EF4-FFF2-40B4-BE49-F238E27FC236}">
                <a16:creationId xmlns:a16="http://schemas.microsoft.com/office/drawing/2014/main" id="{F354181B-9816-D1F4-6E2E-5345AFF67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4436" y="4409876"/>
            <a:ext cx="534142" cy="728376"/>
          </a:xfrm>
          <a:prstGeom prst="rect">
            <a:avLst/>
          </a:prstGeom>
        </p:spPr>
      </p:pic>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6"/>
          <a:stretch>
            <a:fillRect/>
          </a:stretch>
        </p:blipFill>
        <p:spPr>
          <a:xfrm>
            <a:off x="3469333" y="4414033"/>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4004156" y="4684291"/>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4006031" y="4683079"/>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sp>
        <p:nvSpPr>
          <p:cNvPr id="12" name="!!rectIdpPublic">
            <a:extLst>
              <a:ext uri="{FF2B5EF4-FFF2-40B4-BE49-F238E27FC236}">
                <a16:creationId xmlns:a16="http://schemas.microsoft.com/office/drawing/2014/main" id="{B37EBBB0-CF88-5131-1C09-72C7AC7D9341}"/>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xtIdpPublic">
            <a:extLst>
              <a:ext uri="{FF2B5EF4-FFF2-40B4-BE49-F238E27FC236}">
                <a16:creationId xmlns:a16="http://schemas.microsoft.com/office/drawing/2014/main" id="{8335B7FC-F152-6F29-E145-D868F9D6BAB6}"/>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D19103A0-7D35-992C-7390-015E3DA619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428566" y="338486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0800000" flipV="1">
            <a:off x="6913927" y="3750615"/>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7630020"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7631896"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7632623"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056921" y="3750615"/>
            <a:ext cx="597445" cy="447008"/>
          </a:xfrm>
          <a:prstGeom prst="straightConnector1">
            <a:avLst/>
          </a:prstGeom>
          <a:ln w="15875">
            <a:solidFill>
              <a:schemeClr val="bg1"/>
            </a:solidFill>
            <a:prstDash val="solid"/>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pic>
        <p:nvPicPr>
          <p:cNvPr id="24" name="Picture 23">
            <a:extLst>
              <a:ext uri="{FF2B5EF4-FFF2-40B4-BE49-F238E27FC236}">
                <a16:creationId xmlns:a16="http://schemas.microsoft.com/office/drawing/2014/main" id="{B33ECD2F-8402-82BB-BB32-EF59B04C0377}"/>
              </a:ext>
            </a:extLst>
          </p:cNvPr>
          <p:cNvPicPr>
            <a:picLocks noChangeAspect="1"/>
          </p:cNvPicPr>
          <p:nvPr/>
        </p:nvPicPr>
        <p:blipFill>
          <a:blip r:embed="rId5"/>
          <a:stretch>
            <a:fillRect/>
          </a:stretch>
        </p:blipFill>
        <p:spPr>
          <a:xfrm>
            <a:off x="9522098" y="3022239"/>
            <a:ext cx="536698" cy="728376"/>
          </a:xfrm>
          <a:prstGeom prst="rect">
            <a:avLst/>
          </a:prstGeom>
        </p:spPr>
      </p:pic>
      <p:sp>
        <p:nvSpPr>
          <p:cNvPr id="25" name="!!rectIdpPrivate">
            <a:extLst>
              <a:ext uri="{FF2B5EF4-FFF2-40B4-BE49-F238E27FC236}">
                <a16:creationId xmlns:a16="http://schemas.microsoft.com/office/drawing/2014/main" id="{308D73BF-97D2-BC23-BE00-17E48252C1A2}"/>
              </a:ext>
            </a:extLst>
          </p:cNvPr>
          <p:cNvSpPr/>
          <p:nvPr/>
        </p:nvSpPr>
        <p:spPr>
          <a:xfrm>
            <a:off x="10056921" y="3292497"/>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xtIdpPrivate">
            <a:extLst>
              <a:ext uri="{FF2B5EF4-FFF2-40B4-BE49-F238E27FC236}">
                <a16:creationId xmlns:a16="http://schemas.microsoft.com/office/drawing/2014/main" id="{CA04B447-B79F-9746-CDC8-8B166E8ADC82}"/>
              </a:ext>
            </a:extLst>
          </p:cNvPr>
          <p:cNvSpPr txBox="1"/>
          <p:nvPr/>
        </p:nvSpPr>
        <p:spPr>
          <a:xfrm>
            <a:off x="10058796" y="3291285"/>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rot="16200000" flipV="1">
            <a:off x="3171803" y="3712634"/>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27" name="!!rectIdpPublic">
            <a:extLst>
              <a:ext uri="{FF2B5EF4-FFF2-40B4-BE49-F238E27FC236}">
                <a16:creationId xmlns:a16="http://schemas.microsoft.com/office/drawing/2014/main" id="{0D2D2306-EF1A-4BC5-C1C8-56D4E65C6AA8}"/>
              </a:ext>
            </a:extLst>
          </p:cNvPr>
          <p:cNvSpPr/>
          <p:nvPr/>
        </p:nvSpPr>
        <p:spPr>
          <a:xfrm>
            <a:off x="6536456" y="2814757"/>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xtIdpPublic">
            <a:extLst>
              <a:ext uri="{FF2B5EF4-FFF2-40B4-BE49-F238E27FC236}">
                <a16:creationId xmlns:a16="http://schemas.microsoft.com/office/drawing/2014/main" id="{75C84061-4C0D-56E2-DC21-79AF576B7B1F}"/>
              </a:ext>
            </a:extLst>
          </p:cNvPr>
          <p:cNvSpPr txBox="1"/>
          <p:nvPr/>
        </p:nvSpPr>
        <p:spPr>
          <a:xfrm>
            <a:off x="6538331" y="2813545"/>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29" name="Picture 28">
            <a:extLst>
              <a:ext uri="{FF2B5EF4-FFF2-40B4-BE49-F238E27FC236}">
                <a16:creationId xmlns:a16="http://schemas.microsoft.com/office/drawing/2014/main" id="{9B5ACDEC-A8B0-2765-A56F-63C65BCEFA8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99162" y="2512069"/>
            <a:ext cx="534142" cy="728376"/>
          </a:xfrm>
          <a:prstGeom prst="rect">
            <a:avLst/>
          </a:prstGeom>
        </p:spPr>
      </p:pic>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a:stCxn id="29" idx="1"/>
          </p:cNvCxnSpPr>
          <p:nvPr/>
        </p:nvCxnSpPr>
        <p:spPr>
          <a:xfrm flipH="1" flipV="1">
            <a:off x="3929142" y="2813545"/>
            <a:ext cx="2070020" cy="62712"/>
          </a:xfrm>
          <a:prstGeom prst="straightConnector1">
            <a:avLst/>
          </a:prstGeom>
          <a:ln w="2222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2783990" y="453876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2785865" y="453755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4" name="Picture 33">
            <a:extLst>
              <a:ext uri="{FF2B5EF4-FFF2-40B4-BE49-F238E27FC236}">
                <a16:creationId xmlns:a16="http://schemas.microsoft.com/office/drawing/2014/main" id="{D26CFE25-1C25-5724-6127-059870267A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46696" y="4236078"/>
            <a:ext cx="534142" cy="728376"/>
          </a:xfrm>
          <a:prstGeom prst="rect">
            <a:avLst/>
          </a:prstGeom>
        </p:spPr>
      </p:pic>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7"/>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05693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1+#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17" grpId="0"/>
      <p:bldP spid="18" grpId="0" animBg="1"/>
      <p:bldP spid="19" grpId="0"/>
      <p:bldP spid="37" grpId="0" animBg="1"/>
      <p:bldP spid="38"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6"/>
          <a:stretch>
            <a:fillRect/>
          </a:stretch>
        </p:blipFill>
        <p:spPr>
          <a:xfrm>
            <a:off x="2267642" y="3505684"/>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2802465" y="3775942"/>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2804340" y="3774730"/>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25" name="Picture 2" descr="USB-A YubiKey 5 NFC Two Factor Security Key | Yubico">
            <a:extLst>
              <a:ext uri="{FF2B5EF4-FFF2-40B4-BE49-F238E27FC236}">
                <a16:creationId xmlns:a16="http://schemas.microsoft.com/office/drawing/2014/main" id="{E0C08D48-3CA5-B42A-9ED7-BEB6DA37DB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6469"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NG Image Transparent: Iphone Png Transparent">
            <a:extLst>
              <a:ext uri="{FF2B5EF4-FFF2-40B4-BE49-F238E27FC236}">
                <a16:creationId xmlns:a16="http://schemas.microsoft.com/office/drawing/2014/main" id="{95C92FBE-794B-2729-3FFC-3D6D55ED8B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016" y="7086176"/>
            <a:ext cx="997084" cy="158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34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25" name="!!rectNonce">
            <a:extLst>
              <a:ext uri="{FF2B5EF4-FFF2-40B4-BE49-F238E27FC236}">
                <a16:creationId xmlns:a16="http://schemas.microsoft.com/office/drawing/2014/main" id="{AEA53FD6-8DDB-543A-A6F0-CE84E5BC3C84}"/>
              </a:ext>
            </a:extLst>
          </p:cNvPr>
          <p:cNvSpPr/>
          <p:nvPr/>
        </p:nvSpPr>
        <p:spPr>
          <a:xfrm>
            <a:off x="7527604" y="2702998"/>
            <a:ext cx="1424055" cy="400136"/>
          </a:xfrm>
          <a:prstGeom prst="roundRect">
            <a:avLst/>
          </a:prstGeom>
          <a:solidFill>
            <a:schemeClr val="bg1">
              <a:lumMod val="85000"/>
              <a:alpha val="0"/>
            </a:schemeClr>
          </a:solidFill>
          <a:ln w="254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xtNonce">
            <a:extLst>
              <a:ext uri="{FF2B5EF4-FFF2-40B4-BE49-F238E27FC236}">
                <a16:creationId xmlns:a16="http://schemas.microsoft.com/office/drawing/2014/main" id="{381C3392-3B49-43A6-3CCF-4C7A78D06FAE}"/>
              </a:ext>
            </a:extLst>
          </p:cNvPr>
          <p:cNvSpPr txBox="1"/>
          <p:nvPr/>
        </p:nvSpPr>
        <p:spPr>
          <a:xfrm>
            <a:off x="7529479" y="2701786"/>
            <a:ext cx="1424055" cy="369332"/>
          </a:xfrm>
          <a:prstGeom prst="rect">
            <a:avLst/>
          </a:prstGeom>
          <a:noFill/>
        </p:spPr>
        <p:txBody>
          <a:bodyPr wrap="square" rtlCol="0">
            <a:spAutoFit/>
          </a:bodyPr>
          <a:lstStyle/>
          <a:p>
            <a:r>
              <a:rPr lang="en-US" dirty="0">
                <a:solidFill>
                  <a:schemeClr val="tx1">
                    <a:alpha val="0"/>
                  </a:schemeClr>
                </a:solidFill>
                <a:latin typeface="Courier New" panose="02070309020205020404" pitchFamily="49" charset="0"/>
                <a:cs typeface="Courier New" panose="02070309020205020404" pitchFamily="49" charset="0"/>
              </a:rPr>
              <a:t>{ Nonce }</a:t>
            </a:r>
            <a:endParaRPr lang="en-US" sz="1600" dirty="0">
              <a:solidFill>
                <a:schemeClr val="tx1">
                  <a:alpha val="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63714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Sends challenge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369023" y="269699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370898" y="269577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2352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flipH="1">
            <a:off x="2095500" y="3138047"/>
            <a:ext cx="756381" cy="88785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003EC0-A97E-D337-9E86-D4BC9D65E276}"/>
              </a:ext>
            </a:extLst>
          </p:cNvPr>
          <p:cNvSpPr txBox="1"/>
          <p:nvPr/>
        </p:nvSpPr>
        <p:spPr>
          <a:xfrm>
            <a:off x="-61208" y="2873410"/>
            <a:ext cx="2936322"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Local</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2783087" y="3343848"/>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2784962" y="3342636"/>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1913871" y="5859849"/>
            <a:ext cx="3674129" cy="8214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9" name="!!URL">
            <a:extLst>
              <a:ext uri="{FF2B5EF4-FFF2-40B4-BE49-F238E27FC236}">
                <a16:creationId xmlns:a16="http://schemas.microsoft.com/office/drawing/2014/main" id="{3906CD07-CA15-40A5-0E57-6719CE03DECB}"/>
              </a:ext>
            </a:extLst>
          </p:cNvPr>
          <p:cNvSpPr txBox="1"/>
          <p:nvPr/>
        </p:nvSpPr>
        <p:spPr>
          <a:xfrm>
            <a:off x="2754997" y="5873028"/>
            <a:ext cx="3345860" cy="400110"/>
          </a:xfrm>
          <a:prstGeom prst="rect">
            <a:avLst/>
          </a:prstGeom>
          <a:noFill/>
        </p:spPr>
        <p:txBody>
          <a:bodyPr wrap="square" rtlCol="0">
            <a:spAutoFit/>
          </a:bodyPr>
          <a:lstStyle/>
          <a:p>
            <a:r>
              <a:rPr lang="en-US" sz="2000" dirty="0">
                <a:solidFill>
                  <a:srgbClr val="000000"/>
                </a:solidFill>
                <a:latin typeface="Courier New" panose="02070309020205020404" pitchFamily="49" charset="0"/>
                <a:cs typeface="Courier New" panose="02070309020205020404" pitchFamily="49" charset="0"/>
              </a:rPr>
              <a:t>{Private}{Nonce}</a:t>
            </a:r>
          </a:p>
        </p:txBody>
      </p:sp>
      <p:sp>
        <p:nvSpPr>
          <p:cNvPr id="40" name="!!HashFunc">
            <a:extLst>
              <a:ext uri="{FF2B5EF4-FFF2-40B4-BE49-F238E27FC236}">
                <a16:creationId xmlns:a16="http://schemas.microsoft.com/office/drawing/2014/main" id="{C822990F-5E94-4881-9C17-44E15ECFBD38}"/>
              </a:ext>
            </a:extLst>
          </p:cNvPr>
          <p:cNvSpPr txBox="1"/>
          <p:nvPr/>
        </p:nvSpPr>
        <p:spPr>
          <a:xfrm>
            <a:off x="1877940" y="585366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41" name="!!Sig">
            <a:extLst>
              <a:ext uri="{FF2B5EF4-FFF2-40B4-BE49-F238E27FC236}">
                <a16:creationId xmlns:a16="http://schemas.microsoft.com/office/drawing/2014/main" id="{BAEE003C-D91B-7190-F6DB-CCEDD74402CF}"/>
              </a:ext>
            </a:extLst>
          </p:cNvPr>
          <p:cNvSpPr txBox="1"/>
          <p:nvPr/>
        </p:nvSpPr>
        <p:spPr>
          <a:xfrm>
            <a:off x="2754996" y="6245100"/>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
        <p:nvSpPr>
          <p:cNvPr id="42" name="Arrow: Bent 41">
            <a:extLst>
              <a:ext uri="{FF2B5EF4-FFF2-40B4-BE49-F238E27FC236}">
                <a16:creationId xmlns:a16="http://schemas.microsoft.com/office/drawing/2014/main" id="{D91CC017-ED0B-C6AB-A10D-89F926B7F88F}"/>
              </a:ext>
            </a:extLst>
          </p:cNvPr>
          <p:cNvSpPr/>
          <p:nvPr/>
        </p:nvSpPr>
        <p:spPr>
          <a:xfrm flipV="1">
            <a:off x="2434946" y="624097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Arrow3">
            <a:extLst>
              <a:ext uri="{FF2B5EF4-FFF2-40B4-BE49-F238E27FC236}">
                <a16:creationId xmlns:a16="http://schemas.microsoft.com/office/drawing/2014/main" id="{34E7CB25-9057-0C7B-9F53-E12108E7EB93}"/>
              </a:ext>
            </a:extLst>
          </p:cNvPr>
          <p:cNvCxnSpPr>
            <a:cxnSpLocks/>
          </p:cNvCxnSpPr>
          <p:nvPr/>
        </p:nvCxnSpPr>
        <p:spPr>
          <a:xfrm>
            <a:off x="3460264" y="5451877"/>
            <a:ext cx="88045" cy="369774"/>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9" name="!!Arrow3">
            <a:extLst>
              <a:ext uri="{FF2B5EF4-FFF2-40B4-BE49-F238E27FC236}">
                <a16:creationId xmlns:a16="http://schemas.microsoft.com/office/drawing/2014/main" id="{9A65E128-9AAD-416C-3A47-B9885D5042ED}"/>
              </a:ext>
            </a:extLst>
          </p:cNvPr>
          <p:cNvCxnSpPr>
            <a:cxnSpLocks/>
            <a:endCxn id="40" idx="0"/>
          </p:cNvCxnSpPr>
          <p:nvPr/>
        </p:nvCxnSpPr>
        <p:spPr>
          <a:xfrm>
            <a:off x="3868870" y="3893279"/>
            <a:ext cx="686015" cy="196038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7969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22" presetClass="entr" presetSubtype="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p:bldP spid="40" grpId="0"/>
      <p:bldP spid="41" grpId="0"/>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cxnSp>
        <p:nvCxnSpPr>
          <p:cNvPr id="16" name="!!Arrow 1">
            <a:extLst>
              <a:ext uri="{FF2B5EF4-FFF2-40B4-BE49-F238E27FC236}">
                <a16:creationId xmlns:a16="http://schemas.microsoft.com/office/drawing/2014/main" id="{D7F3DD08-ECAB-9DFB-336E-0696DF7409B8}"/>
              </a:ext>
            </a:extLst>
          </p:cNvPr>
          <p:cNvCxnSpPr>
            <a:cxnSpLocks/>
          </p:cNvCxnSpPr>
          <p:nvPr/>
        </p:nvCxnSpPr>
        <p:spPr>
          <a:xfrm>
            <a:off x="3777246" y="2496065"/>
            <a:ext cx="34545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5187965" y="2606234"/>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5189840" y="2605022"/>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4840147" y="3041992"/>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4840147" y="3041992"/>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spTree>
    <p:extLst>
      <p:ext uri="{BB962C8B-B14F-4D97-AF65-F5344CB8AC3E}">
        <p14:creationId xmlns:p14="http://schemas.microsoft.com/office/powerpoint/2010/main" val="1546639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sp>
        <p:nvSpPr>
          <p:cNvPr id="34" name="!!rectNonce">
            <a:extLst>
              <a:ext uri="{FF2B5EF4-FFF2-40B4-BE49-F238E27FC236}">
                <a16:creationId xmlns:a16="http://schemas.microsoft.com/office/drawing/2014/main" id="{636DFBFF-8439-CA64-07BE-7BD5C0BCEB04}"/>
              </a:ext>
            </a:extLst>
          </p:cNvPr>
          <p:cNvSpPr/>
          <p:nvPr/>
        </p:nvSpPr>
        <p:spPr>
          <a:xfrm>
            <a:off x="8492281" y="4046581"/>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xtNonce">
            <a:extLst>
              <a:ext uri="{FF2B5EF4-FFF2-40B4-BE49-F238E27FC236}">
                <a16:creationId xmlns:a16="http://schemas.microsoft.com/office/drawing/2014/main" id="{B0DD5360-BD30-D40A-925A-E5436BE33245}"/>
              </a:ext>
            </a:extLst>
          </p:cNvPr>
          <p:cNvSpPr txBox="1"/>
          <p:nvPr/>
        </p:nvSpPr>
        <p:spPr>
          <a:xfrm>
            <a:off x="8494156" y="4045369"/>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
        <p:nvSpPr>
          <p:cNvPr id="25" name="!!Url BG">
            <a:extLst>
              <a:ext uri="{FF2B5EF4-FFF2-40B4-BE49-F238E27FC236}">
                <a16:creationId xmlns:a16="http://schemas.microsoft.com/office/drawing/2014/main" id="{AC5D7655-FF67-EB78-2F9C-2CF680C4E410}"/>
              </a:ext>
            </a:extLst>
          </p:cNvPr>
          <p:cNvSpPr/>
          <p:nvPr/>
        </p:nvSpPr>
        <p:spPr>
          <a:xfrm>
            <a:off x="8144463" y="4482339"/>
            <a:ext cx="1801561" cy="3693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1" name="!!Sig">
            <a:extLst>
              <a:ext uri="{FF2B5EF4-FFF2-40B4-BE49-F238E27FC236}">
                <a16:creationId xmlns:a16="http://schemas.microsoft.com/office/drawing/2014/main" id="{BAEE003C-D91B-7190-F6DB-CCEDD74402CF}"/>
              </a:ext>
            </a:extLst>
          </p:cNvPr>
          <p:cNvSpPr txBox="1"/>
          <p:nvPr/>
        </p:nvSpPr>
        <p:spPr>
          <a:xfrm>
            <a:off x="8144463" y="4482339"/>
            <a:ext cx="2007503"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{Signature}</a:t>
            </a:r>
          </a:p>
        </p:txBody>
      </p:sp>
      <p:cxnSp>
        <p:nvCxnSpPr>
          <p:cNvPr id="17" name="!!Arrow3">
            <a:extLst>
              <a:ext uri="{FF2B5EF4-FFF2-40B4-BE49-F238E27FC236}">
                <a16:creationId xmlns:a16="http://schemas.microsoft.com/office/drawing/2014/main" id="{504C3DB6-5275-514A-5E59-DD71A19B93FE}"/>
              </a:ext>
            </a:extLst>
          </p:cNvPr>
          <p:cNvCxnSpPr>
            <a:cxnSpLocks/>
          </p:cNvCxnSpPr>
          <p:nvPr/>
        </p:nvCxnSpPr>
        <p:spPr>
          <a:xfrm flipH="1">
            <a:off x="9851799" y="3170772"/>
            <a:ext cx="345445" cy="7478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4">
            <a:extLst>
              <a:ext uri="{FF2B5EF4-FFF2-40B4-BE49-F238E27FC236}">
                <a16:creationId xmlns:a16="http://schemas.microsoft.com/office/drawing/2014/main" id="{D0CE632F-DAB5-2824-2998-1FF571325C03}"/>
              </a:ext>
            </a:extLst>
          </p:cNvPr>
          <p:cNvSpPr txBox="1"/>
          <p:nvPr/>
        </p:nvSpPr>
        <p:spPr>
          <a:xfrm>
            <a:off x="9851799" y="3756642"/>
            <a:ext cx="23402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Verifies signature</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using public key</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3278843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201" y="3791679"/>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308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90120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482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USB-A YubiKey 5 NFC Two Factor Security Key | Yubico">
            <a:extLst>
              <a:ext uri="{FF2B5EF4-FFF2-40B4-BE49-F238E27FC236}">
                <a16:creationId xmlns:a16="http://schemas.microsoft.com/office/drawing/2014/main" id="{F5274E2A-CBA4-E933-4B59-80D3DBB457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731" y="3918626"/>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Image Transparent: Iphone Png Transparent">
            <a:extLst>
              <a:ext uri="{FF2B5EF4-FFF2-40B4-BE49-F238E27FC236}">
                <a16:creationId xmlns:a16="http://schemas.microsoft.com/office/drawing/2014/main" id="{7523DF58-737E-EC87-611A-EEF584F5E3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16" y="5244676"/>
            <a:ext cx="997084" cy="158535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E03CAEF-F8CA-1500-FF5F-9F4FAE8D9F85}"/>
              </a:ext>
            </a:extLst>
          </p:cNvPr>
          <p:cNvSpPr txBox="1"/>
          <p:nvPr/>
        </p:nvSpPr>
        <p:spPr>
          <a:xfrm>
            <a:off x="97201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8" name="!!rectIdpPublic">
            <a:extLst>
              <a:ext uri="{FF2B5EF4-FFF2-40B4-BE49-F238E27FC236}">
                <a16:creationId xmlns:a16="http://schemas.microsoft.com/office/drawing/2014/main" id="{A20EB1DA-5601-BA47-F75B-3A3BF3A0E3BF}"/>
              </a:ext>
            </a:extLst>
          </p:cNvPr>
          <p:cNvSpPr/>
          <p:nvPr/>
        </p:nvSpPr>
        <p:spPr>
          <a:xfrm>
            <a:off x="9732646" y="2641856"/>
            <a:ext cx="1797812"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xtIdpPublic">
            <a:extLst>
              <a:ext uri="{FF2B5EF4-FFF2-40B4-BE49-F238E27FC236}">
                <a16:creationId xmlns:a16="http://schemas.microsoft.com/office/drawing/2014/main" id="{3874064F-9D70-7698-3B48-692101F0968C}"/>
              </a:ext>
            </a:extLst>
          </p:cNvPr>
          <p:cNvSpPr txBox="1"/>
          <p:nvPr/>
        </p:nvSpPr>
        <p:spPr>
          <a:xfrm>
            <a:off x="9734521" y="2640644"/>
            <a:ext cx="208456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Public }</a:t>
            </a:r>
            <a:endParaRPr lang="en-US" sz="1600" dirty="0">
              <a:latin typeface="Courier New" panose="02070309020205020404" pitchFamily="49" charset="0"/>
              <a:cs typeface="Courier New" panose="02070309020205020404" pitchFamily="49" charset="0"/>
            </a:endParaRPr>
          </a:p>
        </p:txBody>
      </p:sp>
      <p:pic>
        <p:nvPicPr>
          <p:cNvPr id="36" name="Picture 35">
            <a:extLst>
              <a:ext uri="{FF2B5EF4-FFF2-40B4-BE49-F238E27FC236}">
                <a16:creationId xmlns:a16="http://schemas.microsoft.com/office/drawing/2014/main" id="{A2B8ABAD-4279-A7BF-C0EF-D9FF5FE115C6}"/>
              </a:ext>
            </a:extLst>
          </p:cNvPr>
          <p:cNvPicPr>
            <a:picLocks noChangeAspect="1"/>
          </p:cNvPicPr>
          <p:nvPr/>
        </p:nvPicPr>
        <p:blipFill>
          <a:blip r:embed="rId8"/>
          <a:stretch>
            <a:fillRect/>
          </a:stretch>
        </p:blipFill>
        <p:spPr>
          <a:xfrm>
            <a:off x="1343117" y="4744087"/>
            <a:ext cx="536698" cy="728376"/>
          </a:xfrm>
          <a:prstGeom prst="rect">
            <a:avLst/>
          </a:prstGeom>
        </p:spPr>
      </p:pic>
      <p:sp>
        <p:nvSpPr>
          <p:cNvPr id="37" name="!!rectIdpPrivate">
            <a:extLst>
              <a:ext uri="{FF2B5EF4-FFF2-40B4-BE49-F238E27FC236}">
                <a16:creationId xmlns:a16="http://schemas.microsoft.com/office/drawing/2014/main" id="{EF730CDF-F069-369B-8BE6-5CF5FE0E4071}"/>
              </a:ext>
            </a:extLst>
          </p:cNvPr>
          <p:cNvSpPr/>
          <p:nvPr/>
        </p:nvSpPr>
        <p:spPr>
          <a:xfrm>
            <a:off x="1877940" y="5014345"/>
            <a:ext cx="1801561" cy="400136"/>
          </a:xfrm>
          <a:prstGeom prst="roundRect">
            <a:avLst/>
          </a:prstGeom>
          <a:solidFill>
            <a:schemeClr val="bg1">
              <a:lumMod val="85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xtIdpPrivate">
            <a:extLst>
              <a:ext uri="{FF2B5EF4-FFF2-40B4-BE49-F238E27FC236}">
                <a16:creationId xmlns:a16="http://schemas.microsoft.com/office/drawing/2014/main" id="{312B2A9A-1A04-D1E8-0434-464608E7EF52}"/>
              </a:ext>
            </a:extLst>
          </p:cNvPr>
          <p:cNvSpPr txBox="1"/>
          <p:nvPr/>
        </p:nvSpPr>
        <p:spPr>
          <a:xfrm>
            <a:off x="1879815" y="5013133"/>
            <a:ext cx="2206086"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 Private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16" name="Picture 2">
            <a:extLst>
              <a:ext uri="{FF2B5EF4-FFF2-40B4-BE49-F238E27FC236}">
                <a16:creationId xmlns:a16="http://schemas.microsoft.com/office/drawing/2014/main" id="{1D21EAA3-31E1-8E9E-1D61-C4CFEE553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93146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9" name="Thought Bubble: Cloud 38">
            <a:extLst>
              <a:ext uri="{FF2B5EF4-FFF2-40B4-BE49-F238E27FC236}">
                <a16:creationId xmlns:a16="http://schemas.microsoft.com/office/drawing/2014/main" id="{CB398C1F-26C2-0E70-8818-090E10C43973}"/>
              </a:ext>
            </a:extLst>
          </p:cNvPr>
          <p:cNvSpPr/>
          <p:nvPr/>
        </p:nvSpPr>
        <p:spPr>
          <a:xfrm>
            <a:off x="6959594" y="3731806"/>
            <a:ext cx="3106745" cy="1163472"/>
          </a:xfrm>
          <a:prstGeom prst="cloudCallout">
            <a:avLst>
              <a:gd name="adj1" fmla="val 46255"/>
              <a:gd name="adj2" fmla="val 4700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7186ABA-99E4-4BB4-F313-D84B4D92C4B3}"/>
              </a:ext>
            </a:extLst>
          </p:cNvPr>
          <p:cNvSpPr txBox="1"/>
          <p:nvPr/>
        </p:nvSpPr>
        <p:spPr>
          <a:xfrm>
            <a:off x="7393512" y="3898043"/>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11681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pic>
        <p:nvPicPr>
          <p:cNvPr id="3" name="Picture 2">
            <a:extLst>
              <a:ext uri="{FF2B5EF4-FFF2-40B4-BE49-F238E27FC236}">
                <a16:creationId xmlns:a16="http://schemas.microsoft.com/office/drawing/2014/main" id="{CE674FDC-E9B6-1437-27CB-A435E15E6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863673" y="7789838"/>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7C669519-ACFA-ADEA-718A-5EDA584A2AAD}"/>
              </a:ext>
            </a:extLst>
          </p:cNvPr>
          <p:cNvSpPr/>
          <p:nvPr/>
        </p:nvSpPr>
        <p:spPr>
          <a:xfrm>
            <a:off x="9508574" y="7222697"/>
            <a:ext cx="3106745" cy="1163472"/>
          </a:xfrm>
          <a:prstGeom prst="cloudCallout">
            <a:avLst>
              <a:gd name="adj1" fmla="val 46255"/>
              <a:gd name="adj2" fmla="val 4700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E79F7D-160F-BFAF-5CA3-1817356B92AC}"/>
              </a:ext>
            </a:extLst>
          </p:cNvPr>
          <p:cNvSpPr txBox="1"/>
          <p:nvPr/>
        </p:nvSpPr>
        <p:spPr>
          <a:xfrm>
            <a:off x="9942492" y="7388934"/>
            <a:ext cx="2901433" cy="830997"/>
          </a:xfrm>
          <a:prstGeom prst="rect">
            <a:avLst/>
          </a:prstGeom>
          <a:noFill/>
        </p:spPr>
        <p:txBody>
          <a:bodyPr wrap="square" rtlCol="0">
            <a:spAutoFit/>
          </a:bodyPr>
          <a:lstStyle/>
          <a:p>
            <a:r>
              <a:rPr lang="en-US" sz="2400" dirty="0">
                <a:solidFill>
                  <a:schemeClr val="bg1">
                    <a:alpha val="0"/>
                  </a:schemeClr>
                </a:solidFill>
                <a:latin typeface="Segoe Print" panose="02000600000000000000" pitchFamily="2" charset="0"/>
              </a:rPr>
              <a:t>Public keys are worthless! </a:t>
            </a:r>
            <a:endParaRPr lang="en-US" dirty="0">
              <a:solidFill>
                <a:schemeClr val="bg1">
                  <a:alpha val="0"/>
                </a:schemeClr>
              </a:solidFill>
              <a:latin typeface="Segoe Print" panose="02000600000000000000" pitchFamily="2" charset="0"/>
            </a:endParaRPr>
          </a:p>
        </p:txBody>
      </p:sp>
      <p:sp>
        <p:nvSpPr>
          <p:cNvPr id="8" name="TextBox 7">
            <a:extLst>
              <a:ext uri="{FF2B5EF4-FFF2-40B4-BE49-F238E27FC236}">
                <a16:creationId xmlns:a16="http://schemas.microsoft.com/office/drawing/2014/main" id="{1051D8C1-69D6-2591-3DB5-51B34FAD2726}"/>
              </a:ext>
            </a:extLst>
          </p:cNvPr>
          <p:cNvSpPr txBox="1"/>
          <p:nvPr/>
        </p:nvSpPr>
        <p:spPr>
          <a:xfrm>
            <a:off x="3405551" y="-1294588"/>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84D59BC-5880-7226-B301-141FB82A9F3D}"/>
              </a:ext>
            </a:extLst>
          </p:cNvPr>
          <p:cNvPicPr>
            <a:picLocks noChangeAspect="1"/>
          </p:cNvPicPr>
          <p:nvPr/>
        </p:nvPicPr>
        <p:blipFill>
          <a:blip r:embed="rId4"/>
          <a:stretch>
            <a:fillRect/>
          </a:stretch>
        </p:blipFill>
        <p:spPr>
          <a:xfrm>
            <a:off x="-3100818" y="3123144"/>
            <a:ext cx="414298" cy="415126"/>
          </a:xfrm>
          <a:prstGeom prst="rect">
            <a:avLst/>
          </a:prstGeom>
        </p:spPr>
      </p:pic>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pic>
        <p:nvPicPr>
          <p:cNvPr id="12" name="Picture 11">
            <a:extLst>
              <a:ext uri="{FF2B5EF4-FFF2-40B4-BE49-F238E27FC236}">
                <a16:creationId xmlns:a16="http://schemas.microsoft.com/office/drawing/2014/main" id="{5EB11E6F-2F9A-C3AF-3615-EF0F037299A3}"/>
              </a:ext>
            </a:extLst>
          </p:cNvPr>
          <p:cNvPicPr>
            <a:picLocks noChangeAspect="1"/>
          </p:cNvPicPr>
          <p:nvPr/>
        </p:nvPicPr>
        <p:blipFill>
          <a:blip r:embed="rId3"/>
          <a:stretch>
            <a:fillRect/>
          </a:stretch>
        </p:blipFill>
        <p:spPr>
          <a:xfrm>
            <a:off x="13968604" y="3740275"/>
            <a:ext cx="3734182" cy="3261961"/>
          </a:xfrm>
          <a:prstGeom prst="rect">
            <a:avLst/>
          </a:prstGeom>
        </p:spPr>
      </p:pic>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89015</TotalTime>
  <Words>12955</Words>
  <Application>Microsoft Office PowerPoint</Application>
  <PresentationFormat>Widescreen</PresentationFormat>
  <Paragraphs>2208</Paragraphs>
  <Slides>143</Slides>
  <Notes>143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My rookie mistake</vt:lpstr>
      <vt:lpstr>This is not an advanced security session!</vt:lpstr>
      <vt:lpstr>This is not “how to use &lt;foo&gt; in &lt;lang&gt;”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1383</cp:revision>
  <dcterms:created xsi:type="dcterms:W3CDTF">2013-12-09T01:29:59Z</dcterms:created>
  <dcterms:modified xsi:type="dcterms:W3CDTF">2023-12-18T01:50:18Z</dcterms:modified>
</cp:coreProperties>
</file>